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78" r:id="rId3"/>
    <p:sldId id="279" r:id="rId4"/>
    <p:sldId id="270" r:id="rId5"/>
    <p:sldId id="272" r:id="rId6"/>
    <p:sldId id="273" r:id="rId7"/>
    <p:sldId id="258" r:id="rId8"/>
    <p:sldId id="259" r:id="rId9"/>
    <p:sldId id="280" r:id="rId10"/>
    <p:sldId id="274" r:id="rId11"/>
    <p:sldId id="275" r:id="rId12"/>
    <p:sldId id="281" r:id="rId13"/>
    <p:sldId id="276" r:id="rId14"/>
    <p:sldId id="262" r:id="rId15"/>
    <p:sldId id="264" r:id="rId16"/>
    <p:sldId id="267" r:id="rId17"/>
    <p:sldId id="271" r:id="rId18"/>
    <p:sldId id="277" r:id="rId19"/>
    <p:sldId id="268" r:id="rId20"/>
    <p:sldId id="282" r:id="rId21"/>
    <p:sldId id="283" r:id="rId22"/>
    <p:sldId id="284" r:id="rId23"/>
    <p:sldId id="285" r:id="rId24"/>
    <p:sldId id="286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4578"/>
  </p:normalViewPr>
  <p:slideViewPr>
    <p:cSldViewPr snapToGrid="0" snapToObjects="1"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4530D-07C2-CA44-86E2-23C77347A9E9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EC847-6B87-A24F-90BA-584AFDC662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671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F88A337-315E-0E4B-9AB2-200FED88E0B3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5B19F31-E779-1D4A-8AD3-042A3137B732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739AD83-89BB-7246-98B4-1E6B263FBBCC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10533A8-40F3-A044-B016-CE553A0B101C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24618E4-F2FB-9240-952D-AF99159E231E}" type="datetimeFigureOut">
              <a:rPr lang="en-US" smtClean="0"/>
              <a:t>3/2/2021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AA48BD4-8572-BC4C-9AB4-A23C092A6A6F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331787"/>
            <a:ext cx="8228013" cy="1927225"/>
          </a:xfrm>
        </p:spPr>
        <p:txBody>
          <a:bodyPr/>
          <a:lstStyle/>
          <a:p>
            <a:r>
              <a:rPr lang="en-AU" dirty="0" smtClean="0"/>
              <a:t>Ocean Acidification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2259012"/>
            <a:ext cx="8228013" cy="1066800"/>
          </a:xfrm>
        </p:spPr>
        <p:txBody>
          <a:bodyPr/>
          <a:lstStyle/>
          <a:p>
            <a:r>
              <a:rPr lang="en-AU" dirty="0" smtClean="0"/>
              <a:t>Mr </a:t>
            </a:r>
            <a:r>
              <a:rPr lang="en-AU" dirty="0" err="1" smtClean="0"/>
              <a:t>Dhue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75920">
            <a:off x="402764" y="2726162"/>
            <a:ext cx="5213833" cy="2977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7247">
            <a:off x="5369851" y="4116126"/>
            <a:ext cx="3501446" cy="215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Arial"/>
                <a:cs typeface="Arial"/>
              </a:rPr>
              <a:t>Atmospheric CO</a:t>
            </a:r>
            <a:r>
              <a:rPr lang="en-AU" baseline="-25000" dirty="0" smtClean="0">
                <a:latin typeface="Arial"/>
                <a:cs typeface="Arial"/>
              </a:rPr>
              <a:t>2 </a:t>
            </a:r>
            <a:r>
              <a:rPr lang="en-AU" dirty="0" smtClean="0">
                <a:latin typeface="Arial"/>
                <a:cs typeface="Arial"/>
              </a:rPr>
              <a:t>dissolves in the ocean</a:t>
            </a:r>
            <a:endParaRPr lang="en-AU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46073"/>
            <a:ext cx="8229600" cy="36013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dirty="0" smtClean="0">
                <a:latin typeface="Arial"/>
                <a:cs typeface="Arial"/>
              </a:rPr>
              <a:t>CO</a:t>
            </a:r>
            <a:r>
              <a:rPr lang="en-AU" sz="2400" baseline="-25000" dirty="0" smtClean="0">
                <a:latin typeface="Arial"/>
                <a:cs typeface="Arial"/>
              </a:rPr>
              <a:t>2 (g)</a:t>
            </a:r>
            <a:r>
              <a:rPr lang="en-AU" sz="2400" baseline="-25000" dirty="0">
                <a:latin typeface="Arial"/>
                <a:cs typeface="Arial"/>
              </a:rPr>
              <a:t> </a:t>
            </a:r>
            <a:r>
              <a:rPr lang="en-AU" sz="2400" dirty="0" smtClean="0">
                <a:latin typeface="Arial"/>
                <a:cs typeface="Arial"/>
              </a:rPr>
              <a:t>  </a:t>
            </a:r>
            <a:r>
              <a:rPr lang="en-AU" sz="2400" dirty="0" smtClean="0">
                <a:latin typeface="Arial"/>
                <a:ea typeface="Arial Unicode MS"/>
                <a:cs typeface="Arial"/>
              </a:rPr>
              <a:t>⇋    </a:t>
            </a:r>
            <a:r>
              <a:rPr lang="en-AU" sz="2400" dirty="0" smtClean="0">
                <a:latin typeface="Arial"/>
                <a:cs typeface="Arial"/>
              </a:rPr>
              <a:t>CO</a:t>
            </a:r>
            <a:r>
              <a:rPr lang="en-AU" sz="2400" baseline="-25000" dirty="0" smtClean="0">
                <a:latin typeface="Arial"/>
                <a:cs typeface="Arial"/>
              </a:rPr>
              <a:t>2 (</a:t>
            </a:r>
            <a:r>
              <a:rPr lang="en-AU" sz="2400" baseline="-25000" dirty="0" err="1" smtClean="0">
                <a:latin typeface="Arial"/>
                <a:cs typeface="Arial"/>
              </a:rPr>
              <a:t>aq</a:t>
            </a:r>
            <a:r>
              <a:rPr lang="en-AU" sz="2400" baseline="-25000" dirty="0" smtClean="0">
                <a:latin typeface="Arial"/>
                <a:cs typeface="Arial"/>
              </a:rPr>
              <a:t>)</a:t>
            </a:r>
            <a:endParaRPr lang="en-AU" baseline="-25000" dirty="0" smtClean="0"/>
          </a:p>
          <a:p>
            <a:r>
              <a:rPr lang="en-AU" dirty="0" smtClean="0">
                <a:latin typeface="Arial"/>
                <a:cs typeface="Arial"/>
              </a:rPr>
              <a:t>Equilibrium shift (</a:t>
            </a:r>
            <a:r>
              <a:rPr lang="en-AU" dirty="0" err="1" smtClean="0">
                <a:latin typeface="Arial"/>
                <a:cs typeface="Arial"/>
              </a:rPr>
              <a:t>ie</a:t>
            </a:r>
            <a:r>
              <a:rPr lang="en-AU" dirty="0" smtClean="0">
                <a:latin typeface="Arial"/>
                <a:cs typeface="Arial"/>
              </a:rPr>
              <a:t> amount dissolved) decreases with increasing temperature, however, increases with increasing CO</a:t>
            </a:r>
            <a:r>
              <a:rPr lang="en-AU" baseline="-25000" dirty="0" smtClean="0">
                <a:latin typeface="Arial"/>
                <a:cs typeface="Arial"/>
              </a:rPr>
              <a:t>2</a:t>
            </a:r>
            <a:r>
              <a:rPr lang="en-AU" dirty="0" smtClean="0">
                <a:latin typeface="Arial"/>
                <a:cs typeface="Arial"/>
              </a:rPr>
              <a:t> partial pressure.</a:t>
            </a:r>
            <a:endParaRPr lang="en-AU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AU" dirty="0" smtClean="0">
                <a:latin typeface="Arial"/>
                <a:cs typeface="Arial"/>
              </a:rPr>
              <a:t>	This dissolved CO</a:t>
            </a:r>
            <a:r>
              <a:rPr lang="en-AU" baseline="-25000" dirty="0" smtClean="0">
                <a:latin typeface="Arial"/>
                <a:cs typeface="Arial"/>
              </a:rPr>
              <a:t>2</a:t>
            </a:r>
            <a:r>
              <a:rPr lang="en-AU" dirty="0" smtClean="0">
                <a:latin typeface="Arial"/>
                <a:cs typeface="Arial"/>
              </a:rPr>
              <a:t> forms the weak carbonic acid</a:t>
            </a:r>
          </a:p>
          <a:p>
            <a:pPr marL="0" indent="0" algn="ctr">
              <a:buNone/>
            </a:pPr>
            <a:r>
              <a:rPr lang="en-AU" dirty="0" smtClean="0">
                <a:latin typeface="Arial Unicode MS"/>
                <a:ea typeface="Arial Unicode MS"/>
                <a:cs typeface="Arial Unicode MS"/>
              </a:rPr>
              <a:t> </a:t>
            </a:r>
            <a:r>
              <a:rPr lang="en-AU" sz="2400" dirty="0" smtClean="0">
                <a:latin typeface="Arial"/>
                <a:cs typeface="Arial"/>
              </a:rPr>
              <a:t>CO</a:t>
            </a:r>
            <a:r>
              <a:rPr lang="en-AU" sz="2400" baseline="-25000" dirty="0" smtClean="0">
                <a:latin typeface="Arial"/>
                <a:cs typeface="Arial"/>
              </a:rPr>
              <a:t>2 (</a:t>
            </a:r>
            <a:r>
              <a:rPr lang="en-AU" sz="2400" baseline="-25000" dirty="0" err="1">
                <a:latin typeface="Arial"/>
                <a:cs typeface="Arial"/>
              </a:rPr>
              <a:t>aq</a:t>
            </a:r>
            <a:r>
              <a:rPr lang="en-AU" sz="2400" baseline="-25000" dirty="0" smtClean="0">
                <a:latin typeface="Arial"/>
                <a:cs typeface="Arial"/>
              </a:rPr>
              <a:t>) </a:t>
            </a:r>
            <a:r>
              <a:rPr lang="en-AU" sz="2400" dirty="0" smtClean="0">
                <a:latin typeface="Arial"/>
                <a:cs typeface="Arial"/>
              </a:rPr>
              <a:t> + H</a:t>
            </a:r>
            <a:r>
              <a:rPr lang="en-AU" sz="2400" baseline="-25000" dirty="0" smtClean="0">
                <a:latin typeface="Arial"/>
                <a:cs typeface="Arial"/>
              </a:rPr>
              <a:t>2</a:t>
            </a:r>
            <a:r>
              <a:rPr lang="en-AU" sz="2400" dirty="0" smtClean="0">
                <a:latin typeface="Arial"/>
                <a:cs typeface="Arial"/>
              </a:rPr>
              <a:t>O </a:t>
            </a:r>
            <a:r>
              <a:rPr lang="en-AU" sz="2400" baseline="-25000" dirty="0" smtClean="0">
                <a:latin typeface="Arial"/>
                <a:cs typeface="Arial"/>
              </a:rPr>
              <a:t>(l)</a:t>
            </a:r>
            <a:r>
              <a:rPr lang="en-AU" sz="2400" dirty="0" smtClean="0">
                <a:latin typeface="Arial"/>
                <a:cs typeface="Arial"/>
              </a:rPr>
              <a:t>  </a:t>
            </a:r>
            <a:r>
              <a:rPr lang="en-AU" sz="2400" dirty="0" smtClean="0">
                <a:latin typeface="Arial"/>
                <a:ea typeface="Arial Unicode MS"/>
                <a:cs typeface="Arial"/>
              </a:rPr>
              <a:t>⇋ H</a:t>
            </a:r>
            <a:r>
              <a:rPr lang="en-AU" sz="2400" baseline="-25000" dirty="0" smtClean="0">
                <a:latin typeface="Arial"/>
                <a:ea typeface="Arial Unicode MS"/>
                <a:cs typeface="Arial"/>
              </a:rPr>
              <a:t>2</a:t>
            </a:r>
            <a:r>
              <a:rPr lang="en-AU" sz="2400" dirty="0" smtClean="0">
                <a:latin typeface="Arial"/>
                <a:ea typeface="Arial Unicode MS"/>
                <a:cs typeface="Arial"/>
              </a:rPr>
              <a:t>CO</a:t>
            </a:r>
            <a:r>
              <a:rPr lang="en-AU" sz="2400" baseline="-25000" dirty="0" smtClean="0">
                <a:latin typeface="Arial"/>
                <a:ea typeface="Arial Unicode MS"/>
                <a:cs typeface="Arial"/>
              </a:rPr>
              <a:t>3 (</a:t>
            </a:r>
            <a:r>
              <a:rPr lang="en-AU" sz="2400" baseline="-25000" dirty="0" err="1" smtClean="0">
                <a:latin typeface="Arial"/>
                <a:ea typeface="Arial Unicode MS"/>
                <a:cs typeface="Arial"/>
              </a:rPr>
              <a:t>aq</a:t>
            </a:r>
            <a:r>
              <a:rPr lang="en-AU" sz="2400" baseline="-25000" dirty="0" smtClean="0">
                <a:latin typeface="Arial"/>
                <a:ea typeface="Arial Unicode MS"/>
                <a:cs typeface="Arial"/>
              </a:rPr>
              <a:t>)</a:t>
            </a:r>
            <a:endParaRPr lang="en-AU" sz="2400" baseline="-25000" dirty="0">
              <a:latin typeface="Arial"/>
              <a:cs typeface="Arial"/>
            </a:endParaRPr>
          </a:p>
          <a:p>
            <a:r>
              <a:rPr lang="en-AU" dirty="0" smtClean="0">
                <a:latin typeface="Arial Unicode MS"/>
                <a:ea typeface="Arial Unicode MS"/>
                <a:cs typeface="Arial Unicode MS"/>
              </a:rPr>
              <a:t>  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06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Arial"/>
                <a:cs typeface="Arial"/>
              </a:rPr>
              <a:t>Bad news for the pH</a:t>
            </a:r>
            <a:endParaRPr lang="en-AU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02906"/>
            <a:ext cx="7662864" cy="3961685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Arial"/>
                <a:cs typeface="Arial"/>
              </a:rPr>
              <a:t>The carbonic acid ionises in two steps (diprotic) an equilibrium that produces H</a:t>
            </a:r>
            <a:r>
              <a:rPr lang="en-AU" baseline="30000" dirty="0" smtClean="0">
                <a:latin typeface="Arial"/>
                <a:cs typeface="Arial"/>
              </a:rPr>
              <a:t>+</a:t>
            </a:r>
            <a:r>
              <a:rPr lang="en-AU" dirty="0" smtClean="0">
                <a:latin typeface="Arial"/>
                <a:cs typeface="Arial"/>
              </a:rPr>
              <a:t> ions in solution.</a:t>
            </a:r>
          </a:p>
          <a:p>
            <a:pPr marL="0" indent="0" algn="ctr">
              <a:buNone/>
            </a:pPr>
            <a:r>
              <a:rPr lang="en-AU" dirty="0" smtClean="0">
                <a:latin typeface="Arial"/>
                <a:cs typeface="Arial"/>
              </a:rPr>
              <a:t>H</a:t>
            </a:r>
            <a:r>
              <a:rPr lang="en-AU" baseline="-25000" dirty="0" smtClean="0">
                <a:latin typeface="Arial"/>
                <a:cs typeface="Arial"/>
              </a:rPr>
              <a:t>2</a:t>
            </a:r>
            <a:r>
              <a:rPr lang="en-AU" dirty="0" smtClean="0">
                <a:latin typeface="Arial"/>
                <a:cs typeface="Arial"/>
              </a:rPr>
              <a:t>CO</a:t>
            </a:r>
            <a:r>
              <a:rPr lang="en-AU" baseline="-25000" dirty="0" smtClean="0">
                <a:latin typeface="Arial"/>
                <a:cs typeface="Arial"/>
              </a:rPr>
              <a:t>3 (</a:t>
            </a:r>
            <a:r>
              <a:rPr lang="en-AU" baseline="-25000" dirty="0" err="1">
                <a:latin typeface="Arial"/>
                <a:cs typeface="Arial"/>
              </a:rPr>
              <a:t>aq</a:t>
            </a:r>
            <a:r>
              <a:rPr lang="en-AU" baseline="-25000" dirty="0" smtClean="0">
                <a:latin typeface="Arial"/>
                <a:cs typeface="Arial"/>
              </a:rPr>
              <a:t>)   </a:t>
            </a:r>
            <a:r>
              <a:rPr lang="en-AU" dirty="0" smtClean="0">
                <a:latin typeface="Arial"/>
                <a:cs typeface="Arial"/>
              </a:rPr>
              <a:t> </a:t>
            </a:r>
            <a:r>
              <a:rPr lang="en-AU" baseline="-25000" dirty="0" smtClean="0">
                <a:latin typeface="Arial"/>
                <a:cs typeface="Arial"/>
              </a:rPr>
              <a:t> </a:t>
            </a:r>
            <a:r>
              <a:rPr lang="en-AU" dirty="0" smtClean="0">
                <a:latin typeface="Arial"/>
                <a:ea typeface="Arial Unicode MS"/>
                <a:cs typeface="Arial"/>
              </a:rPr>
              <a:t>⇋    HCO</a:t>
            </a:r>
            <a:r>
              <a:rPr lang="en-AU" baseline="-25000" dirty="0" smtClean="0">
                <a:latin typeface="Arial"/>
                <a:cs typeface="Arial"/>
              </a:rPr>
              <a:t>3</a:t>
            </a:r>
            <a:r>
              <a:rPr lang="en-AU" baseline="30000" dirty="0">
                <a:latin typeface="Arial"/>
                <a:cs typeface="Arial"/>
              </a:rPr>
              <a:t>-</a:t>
            </a:r>
            <a:r>
              <a:rPr lang="en-AU" dirty="0" smtClean="0">
                <a:latin typeface="Arial"/>
                <a:ea typeface="Arial Unicode MS"/>
                <a:cs typeface="Arial"/>
              </a:rPr>
              <a:t> </a:t>
            </a:r>
            <a:r>
              <a:rPr lang="en-AU" baseline="-25000" dirty="0">
                <a:latin typeface="Arial"/>
                <a:cs typeface="Arial"/>
              </a:rPr>
              <a:t>(</a:t>
            </a:r>
            <a:r>
              <a:rPr lang="en-AU" baseline="-25000" dirty="0" err="1">
                <a:latin typeface="Arial"/>
                <a:cs typeface="Arial"/>
              </a:rPr>
              <a:t>aq</a:t>
            </a:r>
            <a:r>
              <a:rPr lang="en-AU" baseline="-25000" dirty="0">
                <a:latin typeface="Arial"/>
                <a:cs typeface="Arial"/>
              </a:rPr>
              <a:t>)</a:t>
            </a:r>
            <a:r>
              <a:rPr lang="en-AU" dirty="0" smtClean="0">
                <a:latin typeface="Arial"/>
                <a:ea typeface="Arial Unicode MS"/>
                <a:cs typeface="Arial"/>
              </a:rPr>
              <a:t>+ H</a:t>
            </a:r>
            <a:r>
              <a:rPr lang="en-AU" baseline="30000" dirty="0">
                <a:latin typeface="Arial"/>
                <a:cs typeface="Arial"/>
              </a:rPr>
              <a:t>+</a:t>
            </a:r>
            <a:r>
              <a:rPr lang="en-AU" dirty="0" smtClean="0">
                <a:latin typeface="Arial"/>
                <a:ea typeface="Arial Unicode MS"/>
                <a:cs typeface="Arial"/>
              </a:rPr>
              <a:t> </a:t>
            </a:r>
            <a:r>
              <a:rPr lang="en-AU" baseline="-25000" dirty="0">
                <a:latin typeface="Arial"/>
                <a:cs typeface="Arial"/>
              </a:rPr>
              <a:t>(</a:t>
            </a:r>
            <a:r>
              <a:rPr lang="en-AU" baseline="-25000" dirty="0" err="1">
                <a:latin typeface="Arial"/>
                <a:cs typeface="Arial"/>
              </a:rPr>
              <a:t>aq</a:t>
            </a:r>
            <a:r>
              <a:rPr lang="en-AU" baseline="-25000" dirty="0" smtClean="0">
                <a:latin typeface="Arial"/>
                <a:cs typeface="Arial"/>
              </a:rPr>
              <a:t>)</a:t>
            </a:r>
          </a:p>
          <a:p>
            <a:pPr marL="0" indent="0" algn="ctr">
              <a:buNone/>
            </a:pPr>
            <a:r>
              <a:rPr lang="en-AU" dirty="0" smtClean="0">
                <a:latin typeface="Arial"/>
                <a:cs typeface="Arial"/>
              </a:rPr>
              <a:t>HCO</a:t>
            </a:r>
            <a:r>
              <a:rPr lang="en-AU" baseline="-25000" dirty="0" smtClean="0">
                <a:latin typeface="Arial"/>
                <a:cs typeface="Arial"/>
              </a:rPr>
              <a:t>3 </a:t>
            </a:r>
            <a:r>
              <a:rPr lang="en-AU" baseline="30000" dirty="0" smtClean="0">
                <a:latin typeface="Arial"/>
                <a:cs typeface="Arial"/>
              </a:rPr>
              <a:t>-</a:t>
            </a:r>
            <a:r>
              <a:rPr lang="en-AU" baseline="-25000" dirty="0" smtClean="0">
                <a:latin typeface="Arial"/>
                <a:cs typeface="Arial"/>
              </a:rPr>
              <a:t>(</a:t>
            </a:r>
            <a:r>
              <a:rPr lang="en-AU" baseline="-25000" dirty="0" err="1">
                <a:latin typeface="Arial"/>
                <a:cs typeface="Arial"/>
              </a:rPr>
              <a:t>aq</a:t>
            </a:r>
            <a:r>
              <a:rPr lang="en-AU" baseline="-25000" dirty="0" smtClean="0">
                <a:latin typeface="Arial"/>
                <a:cs typeface="Arial"/>
              </a:rPr>
              <a:t>)    </a:t>
            </a:r>
            <a:r>
              <a:rPr lang="en-AU" dirty="0" smtClean="0">
                <a:latin typeface="Arial"/>
                <a:cs typeface="Arial"/>
              </a:rPr>
              <a:t> </a:t>
            </a:r>
            <a:r>
              <a:rPr lang="en-AU" baseline="-25000" dirty="0" smtClean="0">
                <a:latin typeface="Arial"/>
                <a:cs typeface="Arial"/>
              </a:rPr>
              <a:t> </a:t>
            </a:r>
            <a:r>
              <a:rPr lang="en-AU" dirty="0">
                <a:latin typeface="Arial"/>
                <a:ea typeface="Arial Unicode MS"/>
                <a:cs typeface="Arial"/>
              </a:rPr>
              <a:t>⇋ </a:t>
            </a:r>
            <a:r>
              <a:rPr lang="en-AU" dirty="0" smtClean="0">
                <a:latin typeface="Arial"/>
                <a:ea typeface="Arial Unicode MS"/>
                <a:cs typeface="Arial"/>
              </a:rPr>
              <a:t>    CO</a:t>
            </a:r>
            <a:r>
              <a:rPr lang="en-AU" baseline="-25000" dirty="0" smtClean="0">
                <a:latin typeface="Arial"/>
                <a:cs typeface="Arial"/>
              </a:rPr>
              <a:t>3</a:t>
            </a:r>
            <a:r>
              <a:rPr lang="en-AU" baseline="30000" dirty="0" smtClean="0">
                <a:latin typeface="Arial"/>
                <a:cs typeface="Arial"/>
              </a:rPr>
              <a:t>2-</a:t>
            </a:r>
            <a:r>
              <a:rPr lang="en-AU" dirty="0" smtClean="0">
                <a:latin typeface="Arial"/>
                <a:ea typeface="Arial Unicode MS"/>
                <a:cs typeface="Arial"/>
              </a:rPr>
              <a:t> </a:t>
            </a:r>
            <a:r>
              <a:rPr lang="en-AU" baseline="-25000" dirty="0">
                <a:latin typeface="Arial"/>
                <a:cs typeface="Arial"/>
              </a:rPr>
              <a:t>(</a:t>
            </a:r>
            <a:r>
              <a:rPr lang="en-AU" baseline="-25000" dirty="0" err="1">
                <a:latin typeface="Arial"/>
                <a:cs typeface="Arial"/>
              </a:rPr>
              <a:t>aq</a:t>
            </a:r>
            <a:r>
              <a:rPr lang="en-AU" baseline="-25000" dirty="0">
                <a:latin typeface="Arial"/>
                <a:cs typeface="Arial"/>
              </a:rPr>
              <a:t>)</a:t>
            </a:r>
            <a:r>
              <a:rPr lang="en-AU" dirty="0">
                <a:latin typeface="Arial"/>
                <a:ea typeface="Arial Unicode MS"/>
                <a:cs typeface="Arial"/>
              </a:rPr>
              <a:t>+ H</a:t>
            </a:r>
            <a:r>
              <a:rPr lang="en-AU" baseline="30000" dirty="0">
                <a:latin typeface="Arial"/>
                <a:cs typeface="Arial"/>
              </a:rPr>
              <a:t>+</a:t>
            </a:r>
            <a:r>
              <a:rPr lang="en-AU" dirty="0">
                <a:latin typeface="Arial"/>
                <a:ea typeface="Arial Unicode MS"/>
                <a:cs typeface="Arial"/>
              </a:rPr>
              <a:t> </a:t>
            </a:r>
            <a:r>
              <a:rPr lang="en-AU" baseline="-25000" dirty="0">
                <a:latin typeface="Arial"/>
                <a:cs typeface="Arial"/>
              </a:rPr>
              <a:t>(</a:t>
            </a:r>
            <a:r>
              <a:rPr lang="en-AU" baseline="-25000" dirty="0" err="1">
                <a:latin typeface="Arial"/>
                <a:cs typeface="Arial"/>
              </a:rPr>
              <a:t>aq</a:t>
            </a:r>
            <a:r>
              <a:rPr lang="en-AU" baseline="-25000" dirty="0">
                <a:latin typeface="Arial"/>
                <a:cs typeface="Arial"/>
              </a:rPr>
              <a:t>)</a:t>
            </a:r>
          </a:p>
          <a:p>
            <a:r>
              <a:rPr lang="en-AU" dirty="0" smtClean="0">
                <a:latin typeface="Arial"/>
                <a:cs typeface="Arial"/>
              </a:rPr>
              <a:t>Another equilibrium exists between the Calcium carbonate in the sea floor sediments (dead shells </a:t>
            </a:r>
            <a:r>
              <a:rPr lang="en-AU" dirty="0" err="1" smtClean="0">
                <a:latin typeface="Arial"/>
                <a:cs typeface="Arial"/>
              </a:rPr>
              <a:t>etc</a:t>
            </a:r>
            <a:r>
              <a:rPr lang="en-AU" dirty="0" smtClean="0">
                <a:latin typeface="Arial"/>
                <a:cs typeface="Arial"/>
              </a:rPr>
              <a:t>)</a:t>
            </a:r>
          </a:p>
          <a:p>
            <a:pPr marL="0" indent="0" algn="ctr">
              <a:buNone/>
            </a:pPr>
            <a:r>
              <a:rPr lang="en-AU" dirty="0" smtClean="0">
                <a:latin typeface="Arial"/>
                <a:cs typeface="Arial"/>
              </a:rPr>
              <a:t>CaCO</a:t>
            </a:r>
            <a:r>
              <a:rPr lang="en-AU" baseline="-25000" dirty="0" smtClean="0">
                <a:latin typeface="Arial"/>
                <a:cs typeface="Arial"/>
              </a:rPr>
              <a:t>3 (s)  </a:t>
            </a:r>
            <a:r>
              <a:rPr lang="en-AU" dirty="0" smtClean="0">
                <a:latin typeface="Arial"/>
                <a:cs typeface="Arial"/>
              </a:rPr>
              <a:t>+</a:t>
            </a:r>
            <a:r>
              <a:rPr lang="en-AU" baseline="-25000" dirty="0" smtClean="0">
                <a:latin typeface="Arial"/>
                <a:cs typeface="Arial"/>
              </a:rPr>
              <a:t>     </a:t>
            </a:r>
            <a:r>
              <a:rPr lang="en-AU" dirty="0" smtClean="0">
                <a:latin typeface="Arial"/>
                <a:cs typeface="Arial"/>
              </a:rPr>
              <a:t>H</a:t>
            </a:r>
            <a:r>
              <a:rPr lang="en-AU" baseline="30000" dirty="0" smtClean="0">
                <a:latin typeface="Arial"/>
                <a:cs typeface="Arial"/>
              </a:rPr>
              <a:t>+</a:t>
            </a:r>
            <a:r>
              <a:rPr lang="en-AU" baseline="-25000" dirty="0" smtClean="0">
                <a:latin typeface="Arial"/>
                <a:cs typeface="Arial"/>
              </a:rPr>
              <a:t> (</a:t>
            </a:r>
            <a:r>
              <a:rPr lang="en-AU" baseline="-25000" dirty="0" err="1" smtClean="0">
                <a:latin typeface="Arial"/>
                <a:cs typeface="Arial"/>
              </a:rPr>
              <a:t>aq</a:t>
            </a:r>
            <a:r>
              <a:rPr lang="en-AU" baseline="-25000" dirty="0" smtClean="0">
                <a:latin typeface="Arial"/>
                <a:cs typeface="Arial"/>
              </a:rPr>
              <a:t>)      </a:t>
            </a:r>
            <a:r>
              <a:rPr lang="en-AU" dirty="0" smtClean="0">
                <a:latin typeface="Arial"/>
                <a:cs typeface="Arial"/>
              </a:rPr>
              <a:t> </a:t>
            </a:r>
            <a:r>
              <a:rPr lang="en-AU" baseline="-25000" dirty="0" smtClean="0">
                <a:latin typeface="Arial"/>
                <a:cs typeface="Arial"/>
              </a:rPr>
              <a:t> </a:t>
            </a:r>
            <a:r>
              <a:rPr lang="en-AU" dirty="0">
                <a:latin typeface="Arial"/>
                <a:ea typeface="Arial Unicode MS"/>
                <a:cs typeface="Arial"/>
              </a:rPr>
              <a:t>⇋    </a:t>
            </a:r>
            <a:r>
              <a:rPr lang="en-AU" dirty="0" smtClean="0">
                <a:latin typeface="Arial"/>
                <a:ea typeface="Arial Unicode MS"/>
                <a:cs typeface="Arial"/>
              </a:rPr>
              <a:t>Ca</a:t>
            </a:r>
            <a:r>
              <a:rPr lang="en-AU" baseline="30000" dirty="0" smtClean="0">
                <a:latin typeface="Arial"/>
                <a:ea typeface="Arial Unicode MS"/>
                <a:cs typeface="Arial"/>
              </a:rPr>
              <a:t>2+</a:t>
            </a:r>
            <a:r>
              <a:rPr lang="en-AU" dirty="0" smtClean="0">
                <a:latin typeface="Arial"/>
                <a:ea typeface="Arial Unicode MS"/>
                <a:cs typeface="Arial"/>
              </a:rPr>
              <a:t> </a:t>
            </a:r>
            <a:r>
              <a:rPr lang="en-AU" baseline="-25000" dirty="0" smtClean="0">
                <a:latin typeface="Arial"/>
                <a:ea typeface="Arial Unicode MS"/>
                <a:cs typeface="Arial"/>
              </a:rPr>
              <a:t>(</a:t>
            </a:r>
            <a:r>
              <a:rPr lang="en-AU" baseline="-25000" dirty="0" err="1" smtClean="0">
                <a:latin typeface="Arial"/>
                <a:ea typeface="Arial Unicode MS"/>
                <a:cs typeface="Arial"/>
              </a:rPr>
              <a:t>aq</a:t>
            </a:r>
            <a:r>
              <a:rPr lang="en-AU" baseline="-25000" dirty="0" smtClean="0">
                <a:latin typeface="Arial"/>
                <a:ea typeface="Arial Unicode MS"/>
                <a:cs typeface="Arial"/>
              </a:rPr>
              <a:t>)</a:t>
            </a:r>
            <a:r>
              <a:rPr lang="en-AU" dirty="0" smtClean="0">
                <a:latin typeface="Arial"/>
                <a:ea typeface="Arial Unicode MS"/>
                <a:cs typeface="Arial"/>
              </a:rPr>
              <a:t>   + HCO</a:t>
            </a:r>
            <a:r>
              <a:rPr lang="en-AU" baseline="-25000" dirty="0" smtClean="0">
                <a:latin typeface="Arial"/>
                <a:cs typeface="Arial"/>
              </a:rPr>
              <a:t>3</a:t>
            </a:r>
            <a:r>
              <a:rPr lang="en-AU" baseline="30000" dirty="0" smtClean="0">
                <a:latin typeface="Arial"/>
                <a:cs typeface="Arial"/>
              </a:rPr>
              <a:t>-</a:t>
            </a:r>
            <a:r>
              <a:rPr lang="en-AU" dirty="0" smtClean="0">
                <a:latin typeface="Arial"/>
                <a:ea typeface="Arial Unicode MS"/>
                <a:cs typeface="Arial"/>
              </a:rPr>
              <a:t> </a:t>
            </a:r>
            <a:r>
              <a:rPr lang="en-AU" baseline="-25000" dirty="0">
                <a:latin typeface="Arial"/>
                <a:cs typeface="Arial"/>
              </a:rPr>
              <a:t>(</a:t>
            </a:r>
            <a:r>
              <a:rPr lang="en-AU" baseline="-25000" dirty="0" err="1" smtClean="0">
                <a:latin typeface="Arial"/>
                <a:cs typeface="Arial"/>
              </a:rPr>
              <a:t>aq</a:t>
            </a:r>
            <a:r>
              <a:rPr lang="en-AU" baseline="-25000" dirty="0">
                <a:latin typeface="Arial"/>
                <a:cs typeface="Arial"/>
              </a:rPr>
              <a:t>)</a:t>
            </a:r>
          </a:p>
          <a:p>
            <a:pPr marL="0" indent="0" algn="ctr">
              <a:buNone/>
            </a:pPr>
            <a:endParaRPr lang="en-AU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283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126" y="1256962"/>
            <a:ext cx="8138674" cy="48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>
                <a:latin typeface="Arial"/>
                <a:cs typeface="Arial"/>
              </a:rPr>
              <a:t>The equilibrium maintains a system that can resist small changes (We do buffers later in the year)</a:t>
            </a:r>
          </a:p>
          <a:p>
            <a:r>
              <a:rPr lang="en-AU" dirty="0">
                <a:latin typeface="Arial"/>
                <a:cs typeface="Arial"/>
              </a:rPr>
              <a:t>The majority of the inorganic carbon in the ocean exists as bicarbonate ions (HCO</a:t>
            </a:r>
            <a:r>
              <a:rPr lang="en-AU" baseline="-25000" dirty="0">
                <a:latin typeface="Arial"/>
                <a:cs typeface="Arial"/>
              </a:rPr>
              <a:t>3</a:t>
            </a:r>
            <a:r>
              <a:rPr lang="en-AU" baseline="30000" dirty="0">
                <a:latin typeface="Arial"/>
                <a:cs typeface="Arial"/>
              </a:rPr>
              <a:t>-</a:t>
            </a:r>
            <a:r>
              <a:rPr lang="en-AU" dirty="0">
                <a:latin typeface="Arial"/>
                <a:cs typeface="Arial"/>
              </a:rPr>
              <a:t>).  Very little H</a:t>
            </a:r>
            <a:r>
              <a:rPr lang="en-AU" baseline="-25000" dirty="0">
                <a:latin typeface="Arial"/>
                <a:cs typeface="Arial"/>
              </a:rPr>
              <a:t>2</a:t>
            </a:r>
            <a:r>
              <a:rPr lang="en-AU" dirty="0">
                <a:latin typeface="Arial"/>
                <a:cs typeface="Arial"/>
              </a:rPr>
              <a:t>CO</a:t>
            </a:r>
            <a:r>
              <a:rPr lang="en-AU" baseline="-25000" dirty="0">
                <a:latin typeface="Arial"/>
                <a:cs typeface="Arial"/>
              </a:rPr>
              <a:t>3</a:t>
            </a:r>
            <a:r>
              <a:rPr lang="en-AU" dirty="0">
                <a:latin typeface="Arial"/>
                <a:cs typeface="Arial"/>
              </a:rPr>
              <a:t> exists in solution</a:t>
            </a:r>
            <a:r>
              <a:rPr lang="en-AU" dirty="0" smtClean="0">
                <a:latin typeface="Arial"/>
                <a:cs typeface="Arial"/>
              </a:rPr>
              <a:t>.</a:t>
            </a:r>
          </a:p>
          <a:p>
            <a:r>
              <a:rPr lang="en-AU" dirty="0" smtClean="0">
                <a:latin typeface="Arial"/>
                <a:cs typeface="Arial"/>
              </a:rPr>
              <a:t>Sea water maintains a pH of 8.2 due to the limestone (CaCO</a:t>
            </a:r>
            <a:r>
              <a:rPr lang="en-AU" baseline="-25000" dirty="0" smtClean="0">
                <a:latin typeface="Arial"/>
                <a:cs typeface="Arial"/>
              </a:rPr>
              <a:t>3</a:t>
            </a:r>
            <a:r>
              <a:rPr lang="en-AU" dirty="0" smtClean="0">
                <a:latin typeface="Arial"/>
                <a:cs typeface="Arial"/>
              </a:rPr>
              <a:t>) that saturates the water with Ca</a:t>
            </a:r>
            <a:r>
              <a:rPr lang="en-AU" baseline="30000" dirty="0" smtClean="0">
                <a:latin typeface="Arial"/>
                <a:cs typeface="Arial"/>
              </a:rPr>
              <a:t>2+</a:t>
            </a:r>
            <a:r>
              <a:rPr lang="en-AU" dirty="0" smtClean="0">
                <a:latin typeface="Arial"/>
                <a:cs typeface="Arial"/>
              </a:rPr>
              <a:t> and CO</a:t>
            </a:r>
            <a:r>
              <a:rPr lang="en-AU" baseline="-25000" dirty="0" smtClean="0">
                <a:latin typeface="Arial"/>
                <a:cs typeface="Arial"/>
              </a:rPr>
              <a:t>3</a:t>
            </a:r>
            <a:r>
              <a:rPr lang="en-AU" baseline="30000" dirty="0" smtClean="0">
                <a:latin typeface="Arial"/>
                <a:cs typeface="Arial"/>
              </a:rPr>
              <a:t>2-</a:t>
            </a:r>
            <a:r>
              <a:rPr lang="en-AU" dirty="0" smtClean="0">
                <a:latin typeface="Arial"/>
                <a:cs typeface="Arial"/>
              </a:rPr>
              <a:t> ions.  The carbonate reacts with water making hydroxide ions.</a:t>
            </a:r>
            <a:endParaRPr lang="en-AU" dirty="0">
              <a:latin typeface="Arial"/>
              <a:cs typeface="Arial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74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0">
                <a:latin typeface="Arial" charset="0"/>
                <a:ea typeface="ＭＳ Ｐゴシック" charset="0"/>
                <a:cs typeface="ＭＳ Ｐゴシック" charset="0"/>
              </a:rPr>
              <a:t>Remember your pH scale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752725"/>
            <a:ext cx="7693025" cy="3724275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pH= -log[H</a:t>
            </a:r>
            <a:r>
              <a:rPr lang="en-US" sz="2400" baseline="30000" dirty="0">
                <a:latin typeface="Arial" charset="0"/>
                <a:ea typeface="ＭＳ Ｐゴシック" charset="0"/>
                <a:cs typeface="ＭＳ Ｐゴシック" charset="0"/>
              </a:rPr>
              <a:t>+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], so the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lower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the pH, the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more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H</a:t>
            </a:r>
            <a:r>
              <a:rPr lang="en-US" sz="2400" baseline="30000" dirty="0" smtClean="0">
                <a:latin typeface="Arial" charset="0"/>
                <a:ea typeface="ＭＳ Ｐゴシック" charset="0"/>
                <a:cs typeface="ＭＳ Ｐゴシック" charset="0"/>
              </a:rPr>
              <a:t>+</a:t>
            </a:r>
          </a:p>
        </p:txBody>
      </p:sp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914400" y="5638800"/>
            <a:ext cx="7940675" cy="1190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grpSp>
        <p:nvGrpSpPr>
          <p:cNvPr id="2" name="Group 1"/>
          <p:cNvGrpSpPr/>
          <p:nvPr/>
        </p:nvGrpSpPr>
        <p:grpSpPr>
          <a:xfrm>
            <a:off x="609600" y="3710804"/>
            <a:ext cx="8458200" cy="2133600"/>
            <a:chOff x="838200" y="4724400"/>
            <a:chExt cx="8458200" cy="2133600"/>
          </a:xfrm>
        </p:grpSpPr>
        <p:sp>
          <p:nvSpPr>
            <p:cNvPr id="22533" name="Text Box 8"/>
            <p:cNvSpPr txBox="1">
              <a:spLocks noChangeArrowheads="1"/>
            </p:cNvSpPr>
            <p:nvPr/>
          </p:nvSpPr>
          <p:spPr bwMode="auto">
            <a:xfrm>
              <a:off x="5029200" y="6172200"/>
              <a:ext cx="14795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Ocean water</a:t>
              </a:r>
            </a:p>
            <a:p>
              <a:pPr algn="ctr"/>
              <a:r>
                <a:rPr lang="en-US" sz="1800"/>
                <a:t>~8</a:t>
              </a:r>
            </a:p>
          </p:txBody>
        </p:sp>
        <p:sp>
          <p:nvSpPr>
            <p:cNvPr id="22534" name="Text Box 12"/>
            <p:cNvSpPr txBox="1">
              <a:spLocks noChangeArrowheads="1"/>
            </p:cNvSpPr>
            <p:nvPr/>
          </p:nvSpPr>
          <p:spPr bwMode="auto">
            <a:xfrm>
              <a:off x="838200" y="4724400"/>
              <a:ext cx="115887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acidic</a:t>
              </a:r>
            </a:p>
            <a:p>
              <a:r>
                <a:rPr lang="en-US" sz="1800" dirty="0"/>
                <a:t>(high H</a:t>
              </a:r>
              <a:r>
                <a:rPr lang="en-US" sz="1800" baseline="30000" dirty="0"/>
                <a:t>+</a:t>
              </a:r>
              <a:r>
                <a:rPr lang="en-US" sz="1800" dirty="0"/>
                <a:t> )</a:t>
              </a:r>
            </a:p>
          </p:txBody>
        </p:sp>
        <p:grpSp>
          <p:nvGrpSpPr>
            <p:cNvPr id="22535" name="Group 27"/>
            <p:cNvGrpSpPr>
              <a:grpSpLocks/>
            </p:cNvGrpSpPr>
            <p:nvPr/>
          </p:nvGrpSpPr>
          <p:grpSpPr bwMode="auto">
            <a:xfrm>
              <a:off x="838200" y="5334000"/>
              <a:ext cx="8229600" cy="914400"/>
              <a:chOff x="384" y="3168"/>
              <a:chExt cx="5184" cy="576"/>
            </a:xfrm>
          </p:grpSpPr>
          <p:sp>
            <p:nvSpPr>
              <p:cNvPr id="22541" name="Rectangle 14"/>
              <p:cNvSpPr>
                <a:spLocks noChangeArrowheads="1"/>
              </p:cNvSpPr>
              <p:nvPr/>
            </p:nvSpPr>
            <p:spPr bwMode="auto">
              <a:xfrm>
                <a:off x="384" y="3168"/>
                <a:ext cx="576" cy="576"/>
              </a:xfrm>
              <a:prstGeom prst="rect">
                <a:avLst/>
              </a:prstGeom>
              <a:solidFill>
                <a:srgbClr val="FF0000">
                  <a:alpha val="76077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600"/>
                  <a:t>0</a:t>
                </a:r>
              </a:p>
            </p:txBody>
          </p:sp>
          <p:sp>
            <p:nvSpPr>
              <p:cNvPr id="22542" name="Rectangle 15"/>
              <p:cNvSpPr>
                <a:spLocks noChangeArrowheads="1"/>
              </p:cNvSpPr>
              <p:nvPr/>
            </p:nvSpPr>
            <p:spPr bwMode="auto">
              <a:xfrm>
                <a:off x="960" y="3168"/>
                <a:ext cx="576" cy="576"/>
              </a:xfrm>
              <a:prstGeom prst="rect">
                <a:avLst/>
              </a:prstGeom>
              <a:solidFill>
                <a:srgbClr val="FF0000">
                  <a:alpha val="65097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AU" sz="2600"/>
              </a:p>
            </p:txBody>
          </p:sp>
          <p:sp>
            <p:nvSpPr>
              <p:cNvPr id="22543" name="Rectangle 16"/>
              <p:cNvSpPr>
                <a:spLocks noChangeArrowheads="1"/>
              </p:cNvSpPr>
              <p:nvPr/>
            </p:nvSpPr>
            <p:spPr bwMode="auto">
              <a:xfrm>
                <a:off x="2688" y="3168"/>
                <a:ext cx="576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600"/>
                  <a:t>7</a:t>
                </a:r>
              </a:p>
            </p:txBody>
          </p:sp>
          <p:sp>
            <p:nvSpPr>
              <p:cNvPr id="22544" name="Rectangle 17"/>
              <p:cNvSpPr>
                <a:spLocks noChangeArrowheads="1"/>
              </p:cNvSpPr>
              <p:nvPr/>
            </p:nvSpPr>
            <p:spPr bwMode="auto">
              <a:xfrm>
                <a:off x="3264" y="3168"/>
                <a:ext cx="576" cy="576"/>
              </a:xfrm>
              <a:prstGeom prst="rect">
                <a:avLst/>
              </a:prstGeom>
              <a:solidFill>
                <a:schemeClr val="hlink">
                  <a:alpha val="20000"/>
                </a:schemeClr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22545" name="Rectangle 18"/>
              <p:cNvSpPr>
                <a:spLocks noChangeArrowheads="1"/>
              </p:cNvSpPr>
              <p:nvPr/>
            </p:nvSpPr>
            <p:spPr bwMode="auto">
              <a:xfrm>
                <a:off x="3840" y="3168"/>
                <a:ext cx="576" cy="576"/>
              </a:xfrm>
              <a:prstGeom prst="rect">
                <a:avLst/>
              </a:prstGeom>
              <a:solidFill>
                <a:schemeClr val="hlink">
                  <a:alpha val="43137"/>
                </a:schemeClr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22546" name="Rectangle 19"/>
              <p:cNvSpPr>
                <a:spLocks noChangeArrowheads="1"/>
              </p:cNvSpPr>
              <p:nvPr/>
            </p:nvSpPr>
            <p:spPr bwMode="auto">
              <a:xfrm>
                <a:off x="4992" y="3168"/>
                <a:ext cx="576" cy="576"/>
              </a:xfrm>
              <a:prstGeom prst="rect">
                <a:avLst/>
              </a:prstGeom>
              <a:solidFill>
                <a:schemeClr val="hlink">
                  <a:alpha val="76862"/>
                </a:schemeClr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600"/>
                  <a:t>14</a:t>
                </a:r>
              </a:p>
            </p:txBody>
          </p:sp>
          <p:sp>
            <p:nvSpPr>
              <p:cNvPr id="22547" name="Rectangle 20"/>
              <p:cNvSpPr>
                <a:spLocks noChangeArrowheads="1"/>
              </p:cNvSpPr>
              <p:nvPr/>
            </p:nvSpPr>
            <p:spPr bwMode="auto">
              <a:xfrm>
                <a:off x="1536" y="3168"/>
                <a:ext cx="576" cy="576"/>
              </a:xfrm>
              <a:prstGeom prst="rect">
                <a:avLst/>
              </a:prstGeom>
              <a:solidFill>
                <a:srgbClr val="FF0000">
                  <a:alpha val="39999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AU"/>
              </a:p>
            </p:txBody>
          </p:sp>
          <p:sp>
            <p:nvSpPr>
              <p:cNvPr id="22548" name="Rectangle 21"/>
              <p:cNvSpPr>
                <a:spLocks noChangeArrowheads="1"/>
              </p:cNvSpPr>
              <p:nvPr/>
            </p:nvSpPr>
            <p:spPr bwMode="auto">
              <a:xfrm>
                <a:off x="2112" y="3168"/>
                <a:ext cx="576" cy="576"/>
              </a:xfrm>
              <a:prstGeom prst="rect">
                <a:avLst/>
              </a:prstGeom>
              <a:solidFill>
                <a:srgbClr val="FF0000">
                  <a:alpha val="27843"/>
                </a:srgbClr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22549" name="Rectangle 22"/>
              <p:cNvSpPr>
                <a:spLocks noChangeArrowheads="1"/>
              </p:cNvSpPr>
              <p:nvPr/>
            </p:nvSpPr>
            <p:spPr bwMode="auto">
              <a:xfrm>
                <a:off x="4416" y="3168"/>
                <a:ext cx="576" cy="576"/>
              </a:xfrm>
              <a:prstGeom prst="rect">
                <a:avLst/>
              </a:prstGeom>
              <a:solidFill>
                <a:schemeClr val="hlink">
                  <a:alpha val="58823"/>
                </a:schemeClr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AU"/>
              </a:p>
            </p:txBody>
          </p:sp>
        </p:grpSp>
        <p:sp>
          <p:nvSpPr>
            <p:cNvPr id="22536" name="Text Box 24"/>
            <p:cNvSpPr txBox="1">
              <a:spLocks noChangeArrowheads="1"/>
            </p:cNvSpPr>
            <p:nvPr/>
          </p:nvSpPr>
          <p:spPr bwMode="auto">
            <a:xfrm>
              <a:off x="8137525" y="4724400"/>
              <a:ext cx="115887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     basic</a:t>
              </a:r>
            </a:p>
            <a:p>
              <a:r>
                <a:rPr lang="en-US" sz="1800"/>
                <a:t>(low H</a:t>
              </a:r>
              <a:r>
                <a:rPr lang="en-US" sz="1800" baseline="30000"/>
                <a:t>+</a:t>
              </a:r>
              <a:r>
                <a:rPr lang="en-US" sz="1800"/>
                <a:t> )</a:t>
              </a:r>
            </a:p>
          </p:txBody>
        </p:sp>
        <p:sp>
          <p:nvSpPr>
            <p:cNvPr id="22537" name="Text Box 26"/>
            <p:cNvSpPr txBox="1">
              <a:spLocks noChangeArrowheads="1"/>
            </p:cNvSpPr>
            <p:nvPr/>
          </p:nvSpPr>
          <p:spPr bwMode="auto">
            <a:xfrm>
              <a:off x="4479925" y="5029200"/>
              <a:ext cx="11588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neutral</a:t>
              </a:r>
            </a:p>
          </p:txBody>
        </p:sp>
        <p:sp>
          <p:nvSpPr>
            <p:cNvPr id="22538" name="Text Box 28"/>
            <p:cNvSpPr txBox="1">
              <a:spLocks noChangeArrowheads="1"/>
            </p:cNvSpPr>
            <p:nvPr/>
          </p:nvSpPr>
          <p:spPr bwMode="auto">
            <a:xfrm>
              <a:off x="2159000" y="6216650"/>
              <a:ext cx="9715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Vinegar</a:t>
              </a:r>
            </a:p>
            <a:p>
              <a:pPr algn="ctr"/>
              <a:r>
                <a:rPr lang="en-US" sz="1800"/>
                <a:t>~3</a:t>
              </a:r>
            </a:p>
          </p:txBody>
        </p:sp>
        <p:sp>
          <p:nvSpPr>
            <p:cNvPr id="22539" name="Text Box 29"/>
            <p:cNvSpPr txBox="1">
              <a:spLocks noChangeArrowheads="1"/>
            </p:cNvSpPr>
            <p:nvPr/>
          </p:nvSpPr>
          <p:spPr bwMode="auto">
            <a:xfrm>
              <a:off x="6718300" y="6172200"/>
              <a:ext cx="11493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/>
                <a:t>Ammonia</a:t>
              </a:r>
            </a:p>
            <a:p>
              <a:pPr algn="ctr"/>
              <a:r>
                <a:rPr lang="en-US" sz="1800"/>
                <a:t>~11</a:t>
              </a:r>
            </a:p>
          </p:txBody>
        </p:sp>
      </p:grpSp>
      <p:sp>
        <p:nvSpPr>
          <p:cNvPr id="22540" name="Slide Number Placeholder 2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1C52D20-8114-6E44-B3CA-4D1E92E1B554}" type="slidenum">
              <a:rPr lang="en-US" sz="2600">
                <a:solidFill>
                  <a:schemeClr val="bg1"/>
                </a:solidFill>
              </a:rPr>
              <a:pPr/>
              <a:t>14</a:t>
            </a:fld>
            <a:endParaRPr lang="en-US" sz="2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3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0">
                <a:latin typeface="Arial" charset="0"/>
                <a:ea typeface="ＭＳ Ｐゴシック" charset="0"/>
                <a:cs typeface="ＭＳ Ｐゴシック" charset="0"/>
              </a:rPr>
              <a:t>Ocean pH levels are decreasing</a:t>
            </a:r>
          </a:p>
        </p:txBody>
      </p:sp>
      <p:sp>
        <p:nvSpPr>
          <p:cNvPr id="2560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96078" y="2102830"/>
            <a:ext cx="3758084" cy="4253520"/>
          </a:xfrm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Data from scientists show that average ocean pH has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decreased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between the 1700s (pre-industry) and the 2000s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(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ie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become more acidic)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Observations at monitoring stations across the ocean have shown this decreasing trend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225A63-4ABA-D946-BCD3-1A3ABE8F56EC}" type="slidenum">
              <a:rPr lang="en-US" sz="2600">
                <a:solidFill>
                  <a:schemeClr val="bg1"/>
                </a:solidFill>
              </a:rPr>
              <a:pPr/>
              <a:t>15</a:t>
            </a:fld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730" y="2483708"/>
            <a:ext cx="4978428" cy="392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0" dirty="0">
                <a:latin typeface="Arial" charset="0"/>
                <a:ea typeface="ＭＳ Ｐゴシック" charset="0"/>
                <a:cs typeface="ＭＳ Ｐゴシック" charset="0"/>
              </a:rPr>
              <a:t>How is marine life affected?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29400" y="2667000"/>
            <a:ext cx="2209800" cy="38100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Sensitive ecosystems like coral reefs may decline due to change in pH and slower construction of coral exoskeletons.</a:t>
            </a: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822325" y="6208713"/>
            <a:ext cx="16160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AU" sz="1800"/>
          </a:p>
        </p:txBody>
      </p:sp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7010400" y="6583363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Photo: NOAA</a:t>
            </a:r>
          </a:p>
        </p:txBody>
      </p:sp>
      <p:pic>
        <p:nvPicPr>
          <p:cNvPr id="30726" name="Picture 10" descr="coralree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438400"/>
            <a:ext cx="6542087" cy="42576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2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E714DB-07E9-4942-BB0A-055CA1479663}" type="slidenum">
              <a:rPr lang="en-US" sz="2600">
                <a:solidFill>
                  <a:schemeClr val="bg1"/>
                </a:solidFill>
              </a:rPr>
              <a:pPr/>
              <a:t>16</a:t>
            </a:fld>
            <a:endParaRPr lang="en-US" sz="2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Decalcification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71353"/>
            <a:ext cx="7933038" cy="4263080"/>
          </a:xfrm>
        </p:spPr>
        <p:txBody>
          <a:bodyPr>
            <a:normAutofit fontScale="85000" lnSpcReduction="20000"/>
          </a:bodyPr>
          <a:lstStyle/>
          <a:p>
            <a:r>
              <a:rPr lang="en-AU" dirty="0" smtClean="0">
                <a:latin typeface="Arial"/>
                <a:cs typeface="Arial"/>
              </a:rPr>
              <a:t>The </a:t>
            </a:r>
            <a:r>
              <a:rPr lang="en-AU" dirty="0">
                <a:latin typeface="Arial"/>
                <a:ea typeface="Arial Unicode MS"/>
                <a:cs typeface="Arial"/>
              </a:rPr>
              <a:t>H</a:t>
            </a:r>
            <a:r>
              <a:rPr lang="en-AU" baseline="30000" dirty="0">
                <a:latin typeface="Arial"/>
                <a:cs typeface="Arial"/>
              </a:rPr>
              <a:t>+</a:t>
            </a:r>
            <a:r>
              <a:rPr lang="en-AU" dirty="0">
                <a:latin typeface="Arial"/>
                <a:cs typeface="Arial"/>
              </a:rPr>
              <a:t>  attacks the </a:t>
            </a:r>
          </a:p>
          <a:p>
            <a:pPr marL="0" indent="0">
              <a:buNone/>
            </a:pPr>
            <a:r>
              <a:rPr lang="en-AU" dirty="0">
                <a:latin typeface="Arial"/>
                <a:cs typeface="Arial"/>
              </a:rPr>
              <a:t>CaCO</a:t>
            </a:r>
            <a:r>
              <a:rPr lang="en-AU" baseline="-25000" dirty="0">
                <a:latin typeface="Arial"/>
                <a:cs typeface="Arial"/>
              </a:rPr>
              <a:t>3</a:t>
            </a:r>
            <a:r>
              <a:rPr lang="en-AU" dirty="0">
                <a:latin typeface="Arial"/>
                <a:cs typeface="Arial"/>
              </a:rPr>
              <a:t> used by many</a:t>
            </a:r>
          </a:p>
          <a:p>
            <a:pPr marL="0" indent="0">
              <a:buNone/>
            </a:pPr>
            <a:r>
              <a:rPr lang="en-AU" dirty="0">
                <a:latin typeface="Arial"/>
                <a:cs typeface="Arial"/>
              </a:rPr>
              <a:t>marine creatures to </a:t>
            </a:r>
          </a:p>
          <a:p>
            <a:pPr marL="0" indent="0">
              <a:buNone/>
            </a:pPr>
            <a:r>
              <a:rPr lang="en-AU" dirty="0">
                <a:latin typeface="Arial"/>
                <a:cs typeface="Arial"/>
              </a:rPr>
              <a:t>form their skeletons</a:t>
            </a:r>
            <a:r>
              <a:rPr lang="en-AU" dirty="0" smtClean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Shells of marine life can begin to dissolve in high CO</a:t>
            </a:r>
            <a:r>
              <a:rPr lang="en-US" baseline="-25000" dirty="0">
                <a:latin typeface="Arial"/>
                <a:cs typeface="Arial"/>
              </a:rPr>
              <a:t>2</a:t>
            </a:r>
            <a:r>
              <a:rPr lang="en-US" dirty="0">
                <a:latin typeface="Arial"/>
                <a:cs typeface="Arial"/>
              </a:rPr>
              <a:t> concentrations. 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Also the biological process to form shells requires more energy.  They make less or weaker shells.</a:t>
            </a:r>
          </a:p>
          <a:p>
            <a:r>
              <a:rPr lang="en-US" dirty="0" smtClean="0">
                <a:latin typeface="Arial"/>
                <a:cs typeface="Arial"/>
              </a:rPr>
              <a:t>Decreases carbonate ion concentrations.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/>
                <a:cs typeface="Arial"/>
              </a:rPr>
              <a:t>H</a:t>
            </a:r>
            <a:r>
              <a:rPr lang="en-US" sz="2800" baseline="30000" dirty="0" smtClean="0">
                <a:latin typeface="Arial"/>
                <a:cs typeface="Arial"/>
              </a:rPr>
              <a:t>+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baseline="-25000" dirty="0" smtClean="0">
                <a:latin typeface="Arial"/>
                <a:cs typeface="Arial"/>
              </a:rPr>
              <a:t>(</a:t>
            </a:r>
            <a:r>
              <a:rPr lang="en-US" sz="2800" baseline="-25000" dirty="0" err="1" smtClean="0">
                <a:latin typeface="Arial"/>
                <a:cs typeface="Arial"/>
              </a:rPr>
              <a:t>aq</a:t>
            </a:r>
            <a:r>
              <a:rPr lang="en-US" sz="2800" baseline="-25000" dirty="0" smtClean="0">
                <a:latin typeface="Arial"/>
                <a:cs typeface="Arial"/>
              </a:rPr>
              <a:t>)</a:t>
            </a:r>
            <a:r>
              <a:rPr lang="en-US" sz="2800" dirty="0" smtClean="0">
                <a:latin typeface="Arial"/>
                <a:cs typeface="Arial"/>
              </a:rPr>
              <a:t>  +  CO</a:t>
            </a:r>
            <a:r>
              <a:rPr lang="en-US" sz="2800" baseline="-25000" dirty="0" smtClean="0">
                <a:latin typeface="Arial"/>
                <a:cs typeface="Arial"/>
              </a:rPr>
              <a:t>3</a:t>
            </a:r>
            <a:r>
              <a:rPr lang="en-US" sz="2800" baseline="30000" dirty="0" smtClean="0">
                <a:latin typeface="Arial"/>
                <a:cs typeface="Arial"/>
              </a:rPr>
              <a:t>2-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baseline="-25000" dirty="0" smtClean="0">
                <a:latin typeface="Arial"/>
                <a:cs typeface="Arial"/>
              </a:rPr>
              <a:t>(</a:t>
            </a:r>
            <a:r>
              <a:rPr lang="en-US" sz="2800" baseline="-25000" dirty="0" err="1" smtClean="0">
                <a:latin typeface="Arial"/>
                <a:cs typeface="Arial"/>
              </a:rPr>
              <a:t>aq</a:t>
            </a:r>
            <a:r>
              <a:rPr lang="en-US" sz="2800" baseline="-25000" dirty="0" smtClean="0">
                <a:latin typeface="Arial"/>
                <a:cs typeface="Arial"/>
              </a:rPr>
              <a:t>)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AU" sz="2800" dirty="0">
                <a:latin typeface="Arial"/>
                <a:ea typeface="Arial Unicode MS"/>
                <a:cs typeface="Arial"/>
              </a:rPr>
              <a:t>⇋    HCO</a:t>
            </a:r>
            <a:r>
              <a:rPr lang="en-AU" sz="2800" baseline="-25000" dirty="0">
                <a:latin typeface="Arial"/>
                <a:cs typeface="Arial"/>
              </a:rPr>
              <a:t>3</a:t>
            </a:r>
            <a:r>
              <a:rPr lang="en-AU" sz="2800" baseline="30000" dirty="0">
                <a:latin typeface="Arial"/>
                <a:cs typeface="Arial"/>
              </a:rPr>
              <a:t>-</a:t>
            </a:r>
            <a:r>
              <a:rPr lang="en-AU" sz="2800" dirty="0">
                <a:latin typeface="Arial"/>
                <a:ea typeface="Arial Unicode MS"/>
                <a:cs typeface="Arial"/>
              </a:rPr>
              <a:t> </a:t>
            </a:r>
            <a:r>
              <a:rPr lang="en-AU" sz="2800" baseline="-25000" dirty="0">
                <a:latin typeface="Arial"/>
                <a:cs typeface="Arial"/>
              </a:rPr>
              <a:t>(</a:t>
            </a:r>
            <a:r>
              <a:rPr lang="en-AU" sz="2800" baseline="-25000" dirty="0" err="1">
                <a:latin typeface="Arial"/>
                <a:cs typeface="Arial"/>
              </a:rPr>
              <a:t>aq</a:t>
            </a:r>
            <a:r>
              <a:rPr lang="en-AU" sz="2800" baseline="-25000" dirty="0" smtClean="0">
                <a:latin typeface="Arial"/>
                <a:cs typeface="Arial"/>
              </a:rPr>
              <a:t>)</a:t>
            </a:r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AU" dirty="0">
              <a:latin typeface="Arial"/>
              <a:cs typeface="Arial"/>
            </a:endParaRPr>
          </a:p>
          <a:p>
            <a:endParaRPr lang="en-A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21" y="1488141"/>
            <a:ext cx="3794002" cy="246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63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17" r="-1682"/>
          <a:stretch/>
        </p:blipFill>
        <p:spPr>
          <a:xfrm>
            <a:off x="948635" y="1488141"/>
            <a:ext cx="7099462" cy="5156347"/>
          </a:xfrm>
        </p:spPr>
      </p:pic>
    </p:spTree>
    <p:extLst>
      <p:ext uri="{BB962C8B-B14F-4D97-AF65-F5344CB8AC3E}">
        <p14:creationId xmlns:p14="http://schemas.microsoft.com/office/powerpoint/2010/main" val="271367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latin typeface="Arial" charset="0"/>
                <a:ea typeface="ＭＳ Ｐゴシック" charset="0"/>
                <a:cs typeface="ＭＳ Ｐゴシック" charset="0"/>
              </a:rPr>
              <a:t>Marine Food Chains</a:t>
            </a:r>
            <a:endParaRPr lang="en-US" sz="3200" b="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500" y="2034957"/>
            <a:ext cx="4114800" cy="4631469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	Reduced abundance of small shelled organisms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has an effect on the marine food chains.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Mainly plankton and krill at the bottom of the food chain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	Larger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species that prey upon them for food</a:t>
            </a:r>
          </a:p>
          <a:p>
            <a:pPr eaLnBrk="1" hangingPunct="1">
              <a:buFont typeface="Wingdings" charset="0"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989E0C8-2982-BC44-9229-02FDA520F236}" type="slidenum">
              <a:rPr lang="en-US" sz="2600">
                <a:solidFill>
                  <a:schemeClr val="bg1"/>
                </a:solidFill>
              </a:rPr>
              <a:pPr/>
              <a:t>19</a:t>
            </a:fld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513" y="1326586"/>
            <a:ext cx="4370091" cy="52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0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4" y="345141"/>
            <a:ext cx="8798011" cy="1143000"/>
          </a:xfrm>
        </p:spPr>
        <p:txBody>
          <a:bodyPr/>
          <a:lstStyle/>
          <a:p>
            <a:r>
              <a:rPr lang="en-AU" dirty="0" smtClean="0"/>
              <a:t>Previously known</a:t>
            </a:r>
            <a:r>
              <a:rPr lang="mr-IN" dirty="0" smtClean="0"/>
              <a:t>…</a:t>
            </a:r>
            <a:r>
              <a:rPr lang="en-AU" dirty="0" smtClean="0"/>
              <a:t> Carbon Cycle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901" y="1488141"/>
            <a:ext cx="7760336" cy="521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6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Social and Economic impacts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2995" y="2095784"/>
            <a:ext cx="3595816" cy="4003589"/>
          </a:xfrm>
        </p:spPr>
        <p:txBody>
          <a:bodyPr/>
          <a:lstStyle/>
          <a:p>
            <a:r>
              <a:rPr lang="en-AU" dirty="0" smtClean="0"/>
              <a:t>Less food supply </a:t>
            </a:r>
            <a:r>
              <a:rPr lang="mr-IN" dirty="0" smtClean="0"/>
              <a:t>–</a:t>
            </a:r>
            <a:r>
              <a:rPr lang="en-AU" dirty="0" smtClean="0"/>
              <a:t> fish </a:t>
            </a:r>
            <a:r>
              <a:rPr lang="en-AU" dirty="0" err="1" smtClean="0"/>
              <a:t>etc</a:t>
            </a:r>
            <a:endParaRPr lang="en-AU" dirty="0" smtClean="0"/>
          </a:p>
          <a:p>
            <a:r>
              <a:rPr lang="en-AU" dirty="0" smtClean="0"/>
              <a:t>Less costal protection with out reefs</a:t>
            </a:r>
          </a:p>
          <a:p>
            <a:r>
              <a:rPr lang="en-AU" dirty="0" smtClean="0"/>
              <a:t>Loss of Tourism</a:t>
            </a:r>
            <a:endParaRPr lang="en-AU" dirty="0"/>
          </a:p>
        </p:txBody>
      </p:sp>
      <p:pic>
        <p:nvPicPr>
          <p:cNvPr id="1026" name="Picture 2" descr="mage result for great barrier ree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817" y="1833802"/>
            <a:ext cx="5376733" cy="21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coral bleac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03" y="4191567"/>
            <a:ext cx="3870497" cy="257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costal protection ree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76" y="4314284"/>
            <a:ext cx="3729681" cy="24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2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6" y="1668162"/>
            <a:ext cx="8797608" cy="40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03" y="478698"/>
            <a:ext cx="6293536" cy="5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9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31" y="345141"/>
            <a:ext cx="5943952" cy="62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576"/>
          <a:stretch/>
        </p:blipFill>
        <p:spPr>
          <a:xfrm>
            <a:off x="556054" y="345141"/>
            <a:ext cx="7055880" cy="34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33" y="345141"/>
            <a:ext cx="5374547" cy="62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6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Greenhouse Effect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9" y="2527006"/>
            <a:ext cx="3286897" cy="4643931"/>
          </a:xfrm>
        </p:spPr>
        <p:txBody>
          <a:bodyPr/>
          <a:lstStyle/>
          <a:p>
            <a:r>
              <a:rPr lang="en-AU" dirty="0" smtClean="0"/>
              <a:t>Greenhouse gases include, water vapour (H</a:t>
            </a:r>
            <a:r>
              <a:rPr lang="en-AU" baseline="-25000" dirty="0" smtClean="0"/>
              <a:t>2</a:t>
            </a:r>
            <a:r>
              <a:rPr lang="en-AU" dirty="0" smtClean="0"/>
              <a:t>O), carbon dioxide (CO</a:t>
            </a:r>
            <a:r>
              <a:rPr lang="en-AU" baseline="-25000" dirty="0" smtClean="0"/>
              <a:t>2</a:t>
            </a:r>
            <a:r>
              <a:rPr lang="en-AU" dirty="0" smtClean="0"/>
              <a:t>), methane (CH</a:t>
            </a:r>
            <a:r>
              <a:rPr lang="en-AU" baseline="-25000" dirty="0" smtClean="0"/>
              <a:t>4</a:t>
            </a:r>
            <a:r>
              <a:rPr lang="en-AU" dirty="0" smtClean="0"/>
              <a:t>), nitrous oxide (N</a:t>
            </a:r>
            <a:r>
              <a:rPr lang="en-AU" baseline="-25000" dirty="0" smtClean="0"/>
              <a:t>2</a:t>
            </a:r>
            <a:r>
              <a:rPr lang="en-AU" dirty="0" smtClean="0"/>
              <a:t>O) and ozone (O</a:t>
            </a:r>
            <a:r>
              <a:rPr lang="en-AU" baseline="-25000" dirty="0" smtClean="0"/>
              <a:t>3</a:t>
            </a:r>
            <a:r>
              <a:rPr lang="en-AU" dirty="0" smtClean="0"/>
              <a:t>).</a:t>
            </a:r>
          </a:p>
          <a:p>
            <a:r>
              <a:rPr lang="en-AU" dirty="0" smtClean="0"/>
              <a:t>Some is good, too much is bad.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774" y="2366368"/>
            <a:ext cx="5253226" cy="35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4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Arial"/>
                <a:cs typeface="Arial"/>
              </a:rPr>
              <a:t>Human activity is speeding up the build up of CO</a:t>
            </a:r>
            <a:r>
              <a:rPr lang="en-AU" baseline="-25000" dirty="0" smtClean="0">
                <a:latin typeface="Arial"/>
                <a:cs typeface="Arial"/>
              </a:rPr>
              <a:t>2</a:t>
            </a:r>
            <a:endParaRPr lang="en-AU" baseline="-250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540288"/>
            <a:ext cx="7662864" cy="3496976"/>
          </a:xfrm>
        </p:spPr>
        <p:txBody>
          <a:bodyPr/>
          <a:lstStyle/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Transportation, industry and things we do at home, like use electricity, have contributed to rising CO</a:t>
            </a:r>
            <a:r>
              <a:rPr lang="en-US" sz="2400" baseline="-25000" dirty="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emissions to the atmosphere</a:t>
            </a:r>
          </a:p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t="2590" r="1484" b="14727"/>
          <a:stretch/>
        </p:blipFill>
        <p:spPr bwMode="auto">
          <a:xfrm>
            <a:off x="1208100" y="3783829"/>
            <a:ext cx="6719765" cy="289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95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Arial"/>
                <a:cs typeface="Arial"/>
              </a:rPr>
              <a:t>Increased CO</a:t>
            </a:r>
            <a:r>
              <a:rPr lang="en-AU" baseline="-25000" dirty="0" smtClean="0">
                <a:latin typeface="Arial"/>
                <a:cs typeface="Arial"/>
              </a:rPr>
              <a:t>2</a:t>
            </a:r>
            <a:r>
              <a:rPr lang="en-AU" dirty="0" smtClean="0">
                <a:latin typeface="Arial"/>
                <a:cs typeface="Arial"/>
              </a:rPr>
              <a:t> produces higher temperatures</a:t>
            </a:r>
            <a:endParaRPr lang="en-AU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93818"/>
            <a:ext cx="7662864" cy="3543445"/>
          </a:xfrm>
        </p:spPr>
        <p:txBody>
          <a:bodyPr>
            <a:normAutofit/>
          </a:bodyPr>
          <a:lstStyle/>
          <a:p>
            <a:r>
              <a:rPr lang="en-AU" sz="2400" dirty="0" smtClean="0">
                <a:latin typeface="Arial"/>
                <a:cs typeface="Arial"/>
              </a:rPr>
              <a:t>There is a strong correlation between rising CO</a:t>
            </a:r>
            <a:r>
              <a:rPr lang="en-AU" sz="2400" baseline="-25000" dirty="0" smtClean="0">
                <a:latin typeface="Arial"/>
                <a:cs typeface="Arial"/>
              </a:rPr>
              <a:t>2</a:t>
            </a:r>
            <a:r>
              <a:rPr lang="en-AU" sz="2400" dirty="0" smtClean="0">
                <a:latin typeface="Arial"/>
                <a:cs typeface="Arial"/>
              </a:rPr>
              <a:t> levels and rising global temperatures.  </a:t>
            </a:r>
          </a:p>
          <a:p>
            <a:r>
              <a:rPr lang="en-AU" sz="2400" dirty="0" smtClean="0">
                <a:latin typeface="Arial"/>
                <a:cs typeface="Arial"/>
              </a:rPr>
              <a:t>Global warming.</a:t>
            </a:r>
            <a:endParaRPr lang="en-AU" sz="2400" dirty="0">
              <a:latin typeface="Arial"/>
              <a:cs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614" y="3371903"/>
            <a:ext cx="5070015" cy="333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35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Arial"/>
                <a:cs typeface="Arial"/>
              </a:rPr>
              <a:t>Bad news for corals</a:t>
            </a:r>
            <a:endParaRPr lang="en-AU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604" y="2286035"/>
            <a:ext cx="327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latin typeface="Arial"/>
                <a:cs typeface="Arial"/>
              </a:rPr>
              <a:t>Corals rely on a symbiotic relationship with colourful algae to help produce their food</a:t>
            </a:r>
          </a:p>
          <a:p>
            <a:r>
              <a:rPr lang="en-AU" sz="2400" dirty="0" smtClean="0">
                <a:latin typeface="Arial"/>
                <a:cs typeface="Arial"/>
              </a:rPr>
              <a:t>At higher temperatures these corals expel the algae leading to “bleaching” </a:t>
            </a:r>
            <a:endParaRPr lang="en-AU" sz="24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204" y="1487614"/>
            <a:ext cx="5381008" cy="3452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192" y="4580607"/>
            <a:ext cx="3892139" cy="202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34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0" dirty="0">
                <a:latin typeface="Arial" charset="0"/>
                <a:ea typeface="ＭＳ Ｐゴシック" charset="0"/>
                <a:cs typeface="ＭＳ Ｐゴシック" charset="0"/>
              </a:rPr>
              <a:t>Carbon is an important part of ocean chemistry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331" y="2517096"/>
            <a:ext cx="8001000" cy="305914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The ocean absorbs carbon dioxide from the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atmosphere in an equilibrium system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Human activities release carbon dioxide into the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atmosphere</a:t>
            </a:r>
          </a:p>
          <a:p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This can cause a shift in the equilibrium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Too much carbon dioxide in the ocean has the potential to harm marine organisms and ecosystems</a:t>
            </a:r>
          </a:p>
          <a:p>
            <a:pPr marL="533400" indent="-533400" eaLnBrk="1" hangingPunct="1">
              <a:buFont typeface="Wingdings" charset="0"/>
              <a:buAutoNum type="arabicPeriod"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33400" indent="-533400" eaLnBrk="1" hangingPunct="1">
              <a:buFont typeface="Wingdings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AAAA2D1-D202-C640-A45A-10B1BE7A2E3D}" type="slidenum">
              <a:rPr lang="en-US" sz="2600">
                <a:solidFill>
                  <a:schemeClr val="bg1"/>
                </a:solidFill>
              </a:rPr>
              <a:pPr/>
              <a:t>7</a:t>
            </a:fld>
            <a:endParaRPr lang="en-US" sz="2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4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b="0" dirty="0">
                <a:latin typeface="Arial" charset="0"/>
                <a:ea typeface="ＭＳ Ｐゴシック" charset="0"/>
                <a:cs typeface="ＭＳ Ｐゴシック" charset="0"/>
              </a:rPr>
              <a:t>The ocean is a</a:t>
            </a: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 carbon sink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8001000" cy="37242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The ocean absorbs CO</a:t>
            </a:r>
            <a:r>
              <a:rPr lang="en-US" sz="2400" baseline="-25000" dirty="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from the atmosphere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Physical and biological processes move some of the carbon to the deep ocean where it is stored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The capture and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	storage of carbon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	is known as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	carbon sequestration</a:t>
            </a:r>
          </a:p>
        </p:txBody>
      </p:sp>
      <p:pic>
        <p:nvPicPr>
          <p:cNvPr id="16388" name="Picture 9" descr="Ocean Bas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10000"/>
            <a:ext cx="3886200" cy="2971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90" name="Text Box 10"/>
          <p:cNvSpPr txBox="1">
            <a:spLocks noChangeArrowheads="1"/>
          </p:cNvSpPr>
          <p:nvPr/>
        </p:nvSpPr>
        <p:spPr bwMode="auto">
          <a:xfrm>
            <a:off x="8701088" y="3810000"/>
            <a:ext cx="3698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Photo: NOAA</a:t>
            </a:r>
          </a:p>
        </p:txBody>
      </p:sp>
      <p:sp>
        <p:nvSpPr>
          <p:cNvPr id="1639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A645DC3-EDF2-D34E-94B0-A3876E6EDBEA}" type="slidenum">
              <a:rPr lang="en-US" sz="2600">
                <a:solidFill>
                  <a:schemeClr val="bg1"/>
                </a:solidFill>
              </a:rPr>
              <a:pPr/>
              <a:t>8</a:t>
            </a:fld>
            <a:endParaRPr lang="en-US" sz="2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Human Impacts</a:t>
            </a:r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>
                <a:latin typeface="Arial" charset="0"/>
                <a:ea typeface="Arial" charset="0"/>
                <a:cs typeface="Arial" charset="0"/>
              </a:rPr>
              <a:t>It is believed that between one third and one-half of the CO</a:t>
            </a:r>
            <a:r>
              <a:rPr lang="en-AU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AU" dirty="0" smtClean="0">
                <a:latin typeface="Arial" charset="0"/>
                <a:ea typeface="Arial" charset="0"/>
                <a:cs typeface="Arial" charset="0"/>
              </a:rPr>
              <a:t> emissions from human activities are absorbed by the oceans.</a:t>
            </a:r>
          </a:p>
          <a:p>
            <a:r>
              <a:rPr lang="en-AU" dirty="0" smtClean="0">
                <a:latin typeface="Arial" charset="0"/>
                <a:ea typeface="Arial" charset="0"/>
                <a:cs typeface="Arial" charset="0"/>
              </a:rPr>
              <a:t>This does reduce the impact on the green house effect in the atmosphere but does effect the oceans by changing the pH and concentrations of dissolved species.</a:t>
            </a:r>
          </a:p>
          <a:p>
            <a:r>
              <a:rPr lang="en-AU" dirty="0" smtClean="0">
                <a:latin typeface="Arial" charset="0"/>
                <a:ea typeface="Arial" charset="0"/>
                <a:cs typeface="Arial" charset="0"/>
              </a:rPr>
              <a:t>This can have effects on coral reefs, fish stocks, algae, food chains etc.</a:t>
            </a:r>
            <a:endParaRPr lang="en-AU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3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2088</TotalTime>
  <Words>788</Words>
  <Application>Microsoft Office PowerPoint</Application>
  <PresentationFormat>On-screen Show (4:3)</PresentationFormat>
  <Paragraphs>102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ＭＳ Ｐゴシック</vt:lpstr>
      <vt:lpstr>Arial</vt:lpstr>
      <vt:lpstr>Arial Unicode MS</vt:lpstr>
      <vt:lpstr>Calibri</vt:lpstr>
      <vt:lpstr>Calisto MT</vt:lpstr>
      <vt:lpstr>Wingdings</vt:lpstr>
      <vt:lpstr>Genesis</vt:lpstr>
      <vt:lpstr>Ocean Acidification</vt:lpstr>
      <vt:lpstr>Previously known… Carbon Cycle</vt:lpstr>
      <vt:lpstr>The Greenhouse Effect</vt:lpstr>
      <vt:lpstr>Human activity is speeding up the build up of CO2</vt:lpstr>
      <vt:lpstr>Increased CO2 produces higher temperatures</vt:lpstr>
      <vt:lpstr>Bad news for corals</vt:lpstr>
      <vt:lpstr>Carbon is an important part of ocean chemistry</vt:lpstr>
      <vt:lpstr>The ocean is a carbon sink</vt:lpstr>
      <vt:lpstr>Human Impacts…</vt:lpstr>
      <vt:lpstr>Atmospheric CO2 dissolves in the ocean</vt:lpstr>
      <vt:lpstr>Bad news for the pH</vt:lpstr>
      <vt:lpstr>PowerPoint Presentation</vt:lpstr>
      <vt:lpstr>PowerPoint Presentation</vt:lpstr>
      <vt:lpstr>Remember your pH scale</vt:lpstr>
      <vt:lpstr>Ocean pH levels are decreasing</vt:lpstr>
      <vt:lpstr>How is marine life affected?</vt:lpstr>
      <vt:lpstr>Decalcification</vt:lpstr>
      <vt:lpstr>PowerPoint Presentation</vt:lpstr>
      <vt:lpstr>Marine Food Chains</vt:lpstr>
      <vt:lpstr>Social and Economic impacts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Dhue</dc:creator>
  <cp:lastModifiedBy>BARNES Alison [Rossmoyne Senior High School]</cp:lastModifiedBy>
  <cp:revision>36</cp:revision>
  <dcterms:created xsi:type="dcterms:W3CDTF">2018-02-20T12:18:00Z</dcterms:created>
  <dcterms:modified xsi:type="dcterms:W3CDTF">2021-03-02T07:00:04Z</dcterms:modified>
</cp:coreProperties>
</file>